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7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4" r:id="rId12"/>
    <p:sldId id="275" r:id="rId13"/>
    <p:sldId id="276" r:id="rId14"/>
    <p:sldId id="277" r:id="rId15"/>
    <p:sldId id="267" r:id="rId16"/>
    <p:sldId id="268" r:id="rId17"/>
    <p:sldId id="269" r:id="rId18"/>
    <p:sldId id="270" r:id="rId19"/>
    <p:sldId id="271" r:id="rId20"/>
    <p:sldId id="272" r:id="rId21"/>
    <p:sldId id="279" r:id="rId22"/>
    <p:sldId id="273" r:id="rId23"/>
    <p:sldId id="278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6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3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75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6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063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ov a p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7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9413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747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5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ĺpec s obrázk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010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0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682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8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190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236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02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3165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260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12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k-SK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3/8/2022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8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  <a:gradFill flip="none" rotWithShape="1">
            <a:gsLst>
              <a:gs pos="0">
                <a:schemeClr val="tx2"/>
              </a:gs>
              <a:gs pos="100000">
                <a:schemeClr val="tx2">
                  <a:lumMod val="50000"/>
                </a:schemeClr>
              </a:gs>
            </a:gsLst>
            <a:lin ang="5400000" scaled="0"/>
            <a:tileRect/>
          </a:gradFill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pFill/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pFill/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3/8/2022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5739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media" Target="../media/media14.m4a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7.m4a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7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20.m4a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0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hyperlink" Target="https://www.ku.sk/katolicka-univerzita-v-ruzomberku/univerzitna-kniznica/publikacna-cinnost/formulare.html" TargetMode="External"/><Relationship Id="rId5" Type="http://schemas.openxmlformats.org/officeDocument/2006/relationships/hyperlink" Target="https://www.ku.sk/katolicka-univerzita-v-ruzomberku/univerzitna-kniznica/publikacna-cinnost/smernice-a-pokyny.html" TargetMode="External"/><Relationship Id="rId4" Type="http://schemas.openxmlformats.org/officeDocument/2006/relationships/hyperlink" Target="https://www.ku.sk/katolicka-univerzita-v-ruzomberku/univerzitna-kniznica/publikacna-cinnos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hyperlink" Target="http://cms.crepc.sk/Data/Sites/1/pdf/metodickepokyny/2022/metodika_2022_220114.pdf" TargetMode="External"/><Relationship Id="rId4" Type="http://schemas.openxmlformats.org/officeDocument/2006/relationships/hyperlink" Target="http://cms.crepc.sk/Data/Sites/1/pdf/metodickepokyny/2022/vyhlaska397-2020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876424" y="2277687"/>
            <a:ext cx="9370696" cy="1232276"/>
          </a:xfrm>
        </p:spPr>
        <p:txBody>
          <a:bodyPr>
            <a:normAutofit/>
          </a:bodyPr>
          <a:lstStyle/>
          <a:p>
            <a:r>
              <a:rPr lang="sk-SK" sz="3600" b="1" dirty="0"/>
              <a:t>Zmeny</a:t>
            </a:r>
            <a:r>
              <a:rPr lang="sk-SK" sz="3600" dirty="0"/>
              <a:t> v evidencii </a:t>
            </a:r>
            <a:br>
              <a:rPr lang="sk-SK" sz="3600" dirty="0"/>
            </a:br>
            <a:r>
              <a:rPr lang="sk-SK" sz="3600" b="1" dirty="0"/>
              <a:t>publikačnej a UMELECKEJ </a:t>
            </a:r>
            <a:r>
              <a:rPr lang="sk-SK" sz="3600" dirty="0"/>
              <a:t>činnosti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sk-SK" sz="4500" dirty="0">
                <a:solidFill>
                  <a:schemeClr val="tx1"/>
                </a:solidFill>
                <a:latin typeface="+mj-lt"/>
              </a:rPr>
              <a:t>od</a:t>
            </a:r>
            <a:r>
              <a:rPr lang="sk-SK" sz="6400" dirty="0">
                <a:solidFill>
                  <a:schemeClr val="tx1"/>
                </a:solidFill>
                <a:latin typeface="+mj-lt"/>
              </a:rPr>
              <a:t> 1.2.2022</a:t>
            </a:r>
          </a:p>
          <a:p>
            <a:endParaRPr lang="sk-SK" sz="3200" dirty="0">
              <a:solidFill>
                <a:schemeClr val="tx1"/>
              </a:solidFill>
            </a:endParaRPr>
          </a:p>
          <a:p>
            <a:r>
              <a:rPr lang="sk-SK" sz="3200" dirty="0">
                <a:solidFill>
                  <a:schemeClr val="tx1"/>
                </a:solidFill>
                <a:latin typeface="+mj-lt"/>
              </a:rPr>
              <a:t>Univerzitná knižnica Katolíckej univerzity v Ružomberku</a:t>
            </a:r>
          </a:p>
        </p:txBody>
      </p:sp>
    </p:spTree>
    <p:extLst>
      <p:ext uri="{BB962C8B-B14F-4D97-AF65-F5344CB8AC3E}">
        <p14:creationId xmlns:p14="http://schemas.microsoft.com/office/powerpoint/2010/main" val="312343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Kategórie 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sk-SK" b="1" dirty="0">
                <a:latin typeface="+mj-lt"/>
              </a:rPr>
              <a:t>I – INÝ VÝSTUP PUBLIKAČNEJ ČINNOSTI</a:t>
            </a:r>
          </a:p>
          <a:p>
            <a:r>
              <a:rPr lang="sk-SK" dirty="0">
                <a:latin typeface="+mj-lt"/>
              </a:rPr>
              <a:t>I1 – </a:t>
            </a:r>
            <a:r>
              <a:rPr lang="sk-SK" b="1" dirty="0">
                <a:latin typeface="+mj-lt"/>
              </a:rPr>
              <a:t>iný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celok</a:t>
            </a:r>
          </a:p>
          <a:p>
            <a:r>
              <a:rPr lang="sk-SK" dirty="0">
                <a:latin typeface="+mj-lt"/>
              </a:rPr>
              <a:t>I2 – </a:t>
            </a:r>
            <a:r>
              <a:rPr lang="sk-SK" b="1" dirty="0">
                <a:latin typeface="+mj-lt"/>
              </a:rPr>
              <a:t>iný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časť editovanej knihy alebo zborníka</a:t>
            </a:r>
          </a:p>
          <a:p>
            <a:r>
              <a:rPr lang="sk-SK" dirty="0">
                <a:latin typeface="+mj-lt"/>
              </a:rPr>
              <a:t>I3 – </a:t>
            </a:r>
            <a:r>
              <a:rPr lang="sk-SK" b="1" dirty="0">
                <a:latin typeface="+mj-lt"/>
              </a:rPr>
              <a:t>iný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z časopisu</a:t>
            </a:r>
          </a:p>
          <a:p>
            <a:r>
              <a:rPr lang="sk-SK" b="1" dirty="0">
                <a:latin typeface="+mj-lt"/>
              </a:rPr>
              <a:t>Do kategórie iný spadajú výstupy, ktoré nemožno zaradiť do žiadnej z predošlých kategórií (V, O, P, alebo D)</a:t>
            </a:r>
          </a:p>
          <a:p>
            <a:r>
              <a:rPr lang="sk-SK" b="1" dirty="0">
                <a:latin typeface="+mj-lt"/>
              </a:rPr>
              <a:t>Zdroj a bližšie informácie k jednotlivým kategóriám: </a:t>
            </a:r>
            <a:r>
              <a:rPr lang="sk-SK" dirty="0">
                <a:latin typeface="+mj-lt"/>
              </a:rPr>
              <a:t>http://cms.crepc.sk/Data/Sites/1/pdf/metodickepokyny/2022/vyhlaska397-2020.pdf</a:t>
            </a:r>
          </a:p>
          <a:p>
            <a:endParaRPr lang="sk-SK" b="1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3AFA563-05C4-4937-A824-408D1BB4D4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15831" y="618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20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67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Staré </a:t>
            </a:r>
            <a:r>
              <a:rPr lang="sk-SK" dirty="0" err="1"/>
              <a:t>vs</a:t>
            </a:r>
            <a:r>
              <a:rPr lang="sk-SK" dirty="0"/>
              <a:t> nové Kategórie </a:t>
            </a:r>
            <a:br>
              <a:rPr lang="sk-SK" dirty="0"/>
            </a:br>
            <a:r>
              <a:rPr lang="sk-SK" sz="2700" b="1" dirty="0" err="1"/>
              <a:t>STIERAJú</a:t>
            </a:r>
            <a:r>
              <a:rPr lang="sk-SK" sz="2700" b="1" dirty="0"/>
              <a:t> sa rozdiely </a:t>
            </a:r>
            <a:r>
              <a:rPr lang="sk-SK" sz="2700" dirty="0"/>
              <a:t>zahraničné </a:t>
            </a:r>
            <a:r>
              <a:rPr lang="sk-SK" sz="2700" dirty="0" err="1"/>
              <a:t>vs</a:t>
            </a:r>
            <a:r>
              <a:rPr lang="sk-SK" sz="2700" dirty="0"/>
              <a:t> domáce!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10355090" cy="3541714"/>
          </a:xfrm>
        </p:spPr>
        <p:txBody>
          <a:bodyPr/>
          <a:lstStyle/>
          <a:p>
            <a:r>
              <a:rPr lang="sk-SK" dirty="0">
                <a:latin typeface="+mj-lt"/>
              </a:rPr>
              <a:t>AAA Vedecká monografia vydaná v zahraničnom vydavateľstve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AAB Vedecká monografia vydaná v domácom vydavateľstve                </a:t>
            </a:r>
            <a:r>
              <a:rPr lang="sk-SK" b="1" dirty="0">
                <a:latin typeface="+mj-lt"/>
              </a:rPr>
              <a:t>V1</a:t>
            </a:r>
            <a:r>
              <a:rPr lang="sk-SK" dirty="0">
                <a:latin typeface="+mj-lt"/>
              </a:rPr>
              <a:t> </a:t>
            </a:r>
          </a:p>
          <a:p>
            <a:r>
              <a:rPr lang="sk-SK" dirty="0">
                <a:latin typeface="+mj-lt"/>
              </a:rPr>
              <a:t>ABA 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ABB           </a:t>
            </a:r>
            <a:r>
              <a:rPr lang="sk-SK" b="1" dirty="0">
                <a:latin typeface="+mj-lt"/>
              </a:rPr>
              <a:t>V2</a:t>
            </a:r>
            <a:r>
              <a:rPr lang="sk-SK" dirty="0">
                <a:latin typeface="+mj-lt"/>
              </a:rPr>
              <a:t> (kapitola v monografii/zborníku) </a:t>
            </a:r>
            <a:r>
              <a:rPr lang="sk-SK" b="1" dirty="0">
                <a:latin typeface="+mj-lt"/>
              </a:rPr>
              <a:t>V3</a:t>
            </a:r>
            <a:r>
              <a:rPr lang="sk-SK" dirty="0">
                <a:latin typeface="+mj-lt"/>
              </a:rPr>
              <a:t> (článok v časopise)</a:t>
            </a:r>
          </a:p>
          <a:p>
            <a:r>
              <a:rPr lang="sk-SK" dirty="0">
                <a:latin typeface="+mj-lt"/>
              </a:rPr>
              <a:t>ABC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ABD           V2 (kapitola/príspevok)</a:t>
            </a:r>
          </a:p>
        </p:txBody>
      </p:sp>
      <p:cxnSp>
        <p:nvCxnSpPr>
          <p:cNvPr id="5" name="Rovná spojovacia šípka 4"/>
          <p:cNvCxnSpPr/>
          <p:nvPr/>
        </p:nvCxnSpPr>
        <p:spPr>
          <a:xfrm flipV="1">
            <a:off x="9667428" y="2986004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V="1">
            <a:off x="2186244" y="3926871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Rovná spojovacia šípka 10"/>
          <p:cNvCxnSpPr/>
          <p:nvPr/>
        </p:nvCxnSpPr>
        <p:spPr>
          <a:xfrm flipV="1">
            <a:off x="2186243" y="4960912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7" name="Rovná spojovacia šípka 6">
            <a:extLst>
              <a:ext uri="{FF2B5EF4-FFF2-40B4-BE49-F238E27FC236}">
                <a16:creationId xmlns:a16="http://schemas.microsoft.com/office/drawing/2014/main" id="{190BC05A-0A52-4015-985A-074103B4936E}"/>
              </a:ext>
            </a:extLst>
          </p:cNvPr>
          <p:cNvCxnSpPr>
            <a:cxnSpLocks/>
          </p:cNvCxnSpPr>
          <p:nvPr/>
        </p:nvCxnSpPr>
        <p:spPr>
          <a:xfrm>
            <a:off x="2186243" y="3438690"/>
            <a:ext cx="581891" cy="335782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Rovná spojovacia šípka 8">
            <a:extLst>
              <a:ext uri="{FF2B5EF4-FFF2-40B4-BE49-F238E27FC236}">
                <a16:creationId xmlns:a16="http://schemas.microsoft.com/office/drawing/2014/main" id="{F55FABE3-801F-401C-97F4-C0C4F06AC876}"/>
              </a:ext>
            </a:extLst>
          </p:cNvPr>
          <p:cNvCxnSpPr>
            <a:cxnSpLocks/>
          </p:cNvCxnSpPr>
          <p:nvPr/>
        </p:nvCxnSpPr>
        <p:spPr>
          <a:xfrm>
            <a:off x="9774427" y="2525457"/>
            <a:ext cx="474892" cy="308149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Rovná spojovacia šípka 11">
            <a:extLst>
              <a:ext uri="{FF2B5EF4-FFF2-40B4-BE49-F238E27FC236}">
                <a16:creationId xmlns:a16="http://schemas.microsoft.com/office/drawing/2014/main" id="{A2498324-0214-4778-B44C-E617E45462A6}"/>
              </a:ext>
            </a:extLst>
          </p:cNvPr>
          <p:cNvCxnSpPr>
            <a:cxnSpLocks/>
          </p:cNvCxnSpPr>
          <p:nvPr/>
        </p:nvCxnSpPr>
        <p:spPr>
          <a:xfrm>
            <a:off x="2186242" y="4523404"/>
            <a:ext cx="581892" cy="285108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B63149E-036A-4094-9BCE-23CD7B772CD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7279" y="618518"/>
            <a:ext cx="454602" cy="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48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Pôvodné </a:t>
            </a:r>
            <a:r>
              <a:rPr lang="sk-SK" dirty="0" err="1"/>
              <a:t>vs</a:t>
            </a:r>
            <a:r>
              <a:rPr lang="sk-SK" dirty="0"/>
              <a:t> nové Kategórie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10346777" cy="3541714"/>
          </a:xfrm>
        </p:spPr>
        <p:txBody>
          <a:bodyPr>
            <a:normAutofit fontScale="92500"/>
          </a:bodyPr>
          <a:lstStyle/>
          <a:p>
            <a:r>
              <a:rPr lang="sk-SK" dirty="0">
                <a:latin typeface="+mj-lt"/>
              </a:rPr>
              <a:t>ACA Vysokoškolské učebnice vydané v zahraničných vydavateľstvách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ACB Vysokoškolské učebnice vydané v domácich vydavateľstvách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  </a:t>
            </a:r>
            <a:r>
              <a:rPr lang="sk-SK" b="1" dirty="0">
                <a:latin typeface="+mj-lt"/>
              </a:rPr>
              <a:t>P1 (celok)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            </a:t>
            </a:r>
          </a:p>
          <a:p>
            <a:r>
              <a:rPr lang="sk-SK" dirty="0">
                <a:latin typeface="+mj-lt"/>
              </a:rPr>
              <a:t>ACC Kapitoly vo vysokoškolských učebniciach vydané v </a:t>
            </a:r>
            <a:r>
              <a:rPr lang="sk-SK" dirty="0" err="1">
                <a:latin typeface="+mj-lt"/>
              </a:rPr>
              <a:t>zahr</a:t>
            </a:r>
            <a:r>
              <a:rPr lang="sk-SK" dirty="0">
                <a:latin typeface="+mj-lt"/>
              </a:rPr>
              <a:t>. vydavateľstvách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ACD Kapitoly vo vysokoškolských učebniciach vydané v dom. vydavateľstvách      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  </a:t>
            </a:r>
            <a:r>
              <a:rPr lang="sk-SK" b="1" dirty="0">
                <a:latin typeface="+mj-lt"/>
              </a:rPr>
              <a:t>P2 (kapitola)</a:t>
            </a:r>
          </a:p>
          <a:p>
            <a:endParaRPr lang="sk-SK" dirty="0"/>
          </a:p>
        </p:txBody>
      </p:sp>
      <p:cxnSp>
        <p:nvCxnSpPr>
          <p:cNvPr id="4" name="Rovná spojovacia šípka 3"/>
          <p:cNvCxnSpPr/>
          <p:nvPr/>
        </p:nvCxnSpPr>
        <p:spPr>
          <a:xfrm flipV="1">
            <a:off x="1438098" y="3441472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/>
          <p:nvPr/>
        </p:nvCxnSpPr>
        <p:spPr>
          <a:xfrm flipV="1">
            <a:off x="1438099" y="5430982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8607EC7-0612-4360-98FF-0BDE711D3FD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33055" y="4661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17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Pôvodné </a:t>
            </a:r>
            <a:r>
              <a:rPr lang="sk-SK" dirty="0" err="1"/>
              <a:t>vs</a:t>
            </a:r>
            <a:r>
              <a:rPr lang="sk-SK" dirty="0"/>
              <a:t> nové Kategórie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latin typeface="+mj-lt"/>
              </a:rPr>
              <a:t>ADC Vedecké práce v zahraničných </a:t>
            </a:r>
            <a:r>
              <a:rPr lang="sk-SK" dirty="0" err="1">
                <a:latin typeface="+mj-lt"/>
              </a:rPr>
              <a:t>karentovaných</a:t>
            </a:r>
            <a:r>
              <a:rPr lang="sk-SK" dirty="0">
                <a:latin typeface="+mj-lt"/>
              </a:rPr>
              <a:t> časopisoch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ADD Vedecké práce v domácich </a:t>
            </a:r>
            <a:r>
              <a:rPr lang="sk-SK" dirty="0" err="1">
                <a:latin typeface="+mj-lt"/>
              </a:rPr>
              <a:t>karentovaných</a:t>
            </a:r>
            <a:r>
              <a:rPr lang="sk-SK" dirty="0">
                <a:latin typeface="+mj-lt"/>
              </a:rPr>
              <a:t> časopisoch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</a:t>
            </a:r>
            <a:r>
              <a:rPr lang="sk-SK" b="1" dirty="0">
                <a:latin typeface="+mj-lt"/>
              </a:rPr>
              <a:t>V3 </a:t>
            </a:r>
            <a:r>
              <a:rPr lang="sk-SK" dirty="0">
                <a:latin typeface="+mj-lt"/>
              </a:rPr>
              <a:t>(</a:t>
            </a:r>
            <a:r>
              <a:rPr lang="sk-SK" dirty="0" err="1">
                <a:latin typeface="+mj-lt"/>
              </a:rPr>
              <a:t>karentovanosť</a:t>
            </a:r>
            <a:r>
              <a:rPr lang="sk-SK" dirty="0">
                <a:latin typeface="+mj-lt"/>
              </a:rPr>
              <a:t> sa dá ako „príznak“)</a:t>
            </a:r>
          </a:p>
          <a:p>
            <a:r>
              <a:rPr lang="sk-SK" dirty="0">
                <a:latin typeface="+mj-lt"/>
              </a:rPr>
              <a:t>ADE Vedecké práce v ostatných zahraničných časopisoch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ADF Vedecké práce v ostatných domácich časopisoch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</a:t>
            </a:r>
            <a:r>
              <a:rPr lang="sk-SK" b="1" dirty="0">
                <a:latin typeface="+mj-lt"/>
              </a:rPr>
              <a:t>V3</a:t>
            </a:r>
            <a:r>
              <a:rPr lang="sk-SK" dirty="0">
                <a:latin typeface="+mj-lt"/>
              </a:rPr>
              <a:t> (pri recenzovaných časopisoch)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</a:t>
            </a:r>
            <a:r>
              <a:rPr lang="sk-SK" b="1" dirty="0">
                <a:latin typeface="+mj-lt"/>
              </a:rPr>
              <a:t>O3</a:t>
            </a:r>
          </a:p>
          <a:p>
            <a:endParaRPr lang="sk-SK" dirty="0"/>
          </a:p>
        </p:txBody>
      </p:sp>
      <p:cxnSp>
        <p:nvCxnSpPr>
          <p:cNvPr id="4" name="Rovná spojovacia šípka 3"/>
          <p:cNvCxnSpPr/>
          <p:nvPr/>
        </p:nvCxnSpPr>
        <p:spPr>
          <a:xfrm flipV="1">
            <a:off x="1320652" y="3429000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Rovná spojovacia šípka 4"/>
          <p:cNvCxnSpPr/>
          <p:nvPr/>
        </p:nvCxnSpPr>
        <p:spPr>
          <a:xfrm flipV="1">
            <a:off x="1320653" y="4902310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Rovná spojovacia šípka 5"/>
          <p:cNvCxnSpPr/>
          <p:nvPr/>
        </p:nvCxnSpPr>
        <p:spPr>
          <a:xfrm flipV="1">
            <a:off x="1320652" y="5434076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A8789FC-7890-470C-B14A-FAB7FEB510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62233" y="6185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9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8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Pôvodné </a:t>
            </a:r>
            <a:r>
              <a:rPr lang="sk-SK" dirty="0" err="1"/>
              <a:t>vs</a:t>
            </a:r>
            <a:r>
              <a:rPr lang="sk-SK" dirty="0"/>
              <a:t> nové Kategórie 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b="1" dirty="0">
                <a:latin typeface="+mj-lt"/>
              </a:rPr>
              <a:t>ADM</a:t>
            </a:r>
            <a:r>
              <a:rPr lang="sk-SK" dirty="0">
                <a:latin typeface="+mj-lt"/>
              </a:rPr>
              <a:t> Vedecké práce v zahraničných časopisoch registrovaných v       databázach Web of </a:t>
            </a:r>
            <a:r>
              <a:rPr lang="sk-SK" dirty="0" err="1">
                <a:latin typeface="+mj-lt"/>
              </a:rPr>
              <a:t>Science</a:t>
            </a:r>
            <a:r>
              <a:rPr lang="sk-SK" dirty="0">
                <a:latin typeface="+mj-lt"/>
              </a:rPr>
              <a:t> alebo SCOPUS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ADN</a:t>
            </a:r>
            <a:r>
              <a:rPr lang="sk-SK" dirty="0">
                <a:latin typeface="+mj-lt"/>
              </a:rPr>
              <a:t> Vedecké práce v domácich časopisoch registrovaných v databázach Web of </a:t>
            </a:r>
            <a:r>
              <a:rPr lang="sk-SK" dirty="0" err="1">
                <a:latin typeface="+mj-lt"/>
              </a:rPr>
              <a:t>Science</a:t>
            </a:r>
            <a:r>
              <a:rPr lang="sk-SK" dirty="0">
                <a:latin typeface="+mj-lt"/>
              </a:rPr>
              <a:t> alebo SCOPUS</a:t>
            </a:r>
          </a:p>
          <a:p>
            <a:pPr marL="0" indent="0">
              <a:buNone/>
            </a:pPr>
            <a:r>
              <a:rPr lang="sk-SK" dirty="0">
                <a:latin typeface="+mj-lt"/>
              </a:rPr>
              <a:t>          </a:t>
            </a:r>
            <a:r>
              <a:rPr lang="sk-SK" b="1" dirty="0">
                <a:latin typeface="+mj-lt"/>
              </a:rPr>
              <a:t>V3, O3 </a:t>
            </a:r>
            <a:r>
              <a:rPr lang="sk-SK" dirty="0">
                <a:latin typeface="+mj-lt"/>
              </a:rPr>
              <a:t>(Článok) „Registrované v databázach“ bude</a:t>
            </a:r>
            <a:br>
              <a:rPr lang="sk-SK" dirty="0">
                <a:latin typeface="+mj-lt"/>
              </a:rPr>
            </a:br>
            <a:r>
              <a:rPr lang="sk-SK" u="sng" dirty="0">
                <a:latin typeface="+mj-lt"/>
              </a:rPr>
              <a:t>vyjadrené </a:t>
            </a:r>
            <a:r>
              <a:rPr lang="sk-SK" b="1" u="sng" dirty="0">
                <a:latin typeface="+mj-lt"/>
              </a:rPr>
              <a:t>príznakom v zázname</a:t>
            </a:r>
            <a:r>
              <a:rPr lang="sk-SK" dirty="0">
                <a:latin typeface="+mj-lt"/>
              </a:rPr>
              <a:t>.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          Voľba </a:t>
            </a:r>
            <a:r>
              <a:rPr lang="sk-SK" b="1" dirty="0">
                <a:latin typeface="+mj-lt"/>
              </a:rPr>
              <a:t>V3</a:t>
            </a:r>
            <a:r>
              <a:rPr lang="sk-SK" dirty="0">
                <a:latin typeface="+mj-lt"/>
              </a:rPr>
              <a:t> alebo </a:t>
            </a:r>
            <a:r>
              <a:rPr lang="sk-SK" b="1" dirty="0">
                <a:latin typeface="+mj-lt"/>
              </a:rPr>
              <a:t>O3</a:t>
            </a:r>
            <a:r>
              <a:rPr lang="sk-SK" dirty="0">
                <a:latin typeface="+mj-lt"/>
              </a:rPr>
              <a:t> závisí od toho, či je časopis </a:t>
            </a:r>
            <a:r>
              <a:rPr lang="sk-SK" b="1" dirty="0">
                <a:latin typeface="+mj-lt"/>
              </a:rPr>
              <a:t>recenzovaný</a:t>
            </a:r>
            <a:r>
              <a:rPr lang="sk-SK" dirty="0">
                <a:latin typeface="+mj-lt"/>
              </a:rPr>
              <a:t>!</a:t>
            </a:r>
          </a:p>
          <a:p>
            <a:endParaRPr lang="sk-SK" dirty="0"/>
          </a:p>
        </p:txBody>
      </p:sp>
      <p:cxnSp>
        <p:nvCxnSpPr>
          <p:cNvPr id="4" name="Rovná spojovacia šípka 3"/>
          <p:cNvCxnSpPr/>
          <p:nvPr/>
        </p:nvCxnSpPr>
        <p:spPr>
          <a:xfrm flipV="1">
            <a:off x="1228296" y="4405898"/>
            <a:ext cx="581891" cy="1"/>
          </a:xfrm>
          <a:prstGeom prst="straightConnector1">
            <a:avLst/>
          </a:prstGeom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7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BE0878E4-AA9B-4FCE-9152-1D25228D1F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37811" y="618518"/>
            <a:ext cx="464651" cy="464651"/>
          </a:xfrm>
          <a:prstGeom prst="rect">
            <a:avLst/>
          </a:prstGeom>
        </p:spPr>
      </p:pic>
      <p:pic>
        <p:nvPicPr>
          <p:cNvPr id="8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49AB835D-9B0A-4930-A3C7-FBE89FBABE0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454558" y="1228032"/>
            <a:ext cx="464651" cy="46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91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2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382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613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Kategórie</a:t>
            </a:r>
            <a:r>
              <a:rPr lang="sk-SK" sz="2800" dirty="0"/>
              <a:t> evidencie </a:t>
            </a:r>
            <a:r>
              <a:rPr lang="sk-SK" sz="2800" b="1" dirty="0"/>
              <a:t>ohlasu</a:t>
            </a:r>
            <a:r>
              <a:rPr lang="sk-SK" sz="2800" dirty="0"/>
              <a:t> na </a:t>
            </a:r>
            <a:r>
              <a:rPr lang="sk-SK" sz="2800" b="1" dirty="0"/>
              <a:t>výstup 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>
                <a:latin typeface="+mj-lt"/>
              </a:rPr>
              <a:t>1 - citácia v publikácii </a:t>
            </a:r>
            <a:r>
              <a:rPr lang="sk-SK" b="1" dirty="0">
                <a:latin typeface="+mj-lt"/>
              </a:rPr>
              <a:t>REGISTROVANÁ V CITAČNÝCH INDEXOCH</a:t>
            </a:r>
          </a:p>
          <a:p>
            <a:r>
              <a:rPr lang="sk-SK" dirty="0">
                <a:latin typeface="+mj-lt"/>
              </a:rPr>
              <a:t>2 - citácia v publikácii vrátane citácie v publikácii registrovanej v iných databázach </a:t>
            </a:r>
            <a:r>
              <a:rPr lang="sk-SK" b="1" dirty="0">
                <a:latin typeface="+mj-lt"/>
              </a:rPr>
              <a:t>OKREM CITAČNÝCH INDEXOV</a:t>
            </a:r>
          </a:p>
          <a:p>
            <a:r>
              <a:rPr lang="sk-SK" dirty="0">
                <a:latin typeface="+mj-lt"/>
              </a:rPr>
              <a:t>3 - recenzia a umelecká kritika v publikácii</a:t>
            </a: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7BA1801-8D08-4F8E-9566-CDF64A98C3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92809" y="441542"/>
            <a:ext cx="454602" cy="45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69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2" y="308667"/>
            <a:ext cx="9905998" cy="1478570"/>
          </a:xfrm>
        </p:spPr>
        <p:txBody>
          <a:bodyPr>
            <a:normAutofit/>
          </a:bodyPr>
          <a:lstStyle/>
          <a:p>
            <a:r>
              <a:rPr lang="sk-SK" sz="2800" dirty="0"/>
              <a:t>Kategórie evidencie </a:t>
            </a:r>
            <a:r>
              <a:rPr lang="sk-SK" sz="2800" b="1" dirty="0"/>
              <a:t>umeleckej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787237"/>
            <a:ext cx="10072457" cy="402336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sk-SK" b="1" dirty="0">
                <a:latin typeface="+mj-lt"/>
              </a:rPr>
              <a:t>E – EXCELENTNÝ VÝSTUP UMELECKEJ ČINNOSTI</a:t>
            </a:r>
            <a:br>
              <a:rPr lang="sk-SK" b="1" dirty="0">
                <a:latin typeface="+mj-lt"/>
              </a:rPr>
            </a:b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EM 1 – excelentný výstup medzinárodného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EM 2 – excelentný výstup medzinárodného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EM 3 – excelentný výstup medzinárodného dosahu s malým rozsahom</a:t>
            </a:r>
            <a:br>
              <a:rPr lang="sk-SK" dirty="0">
                <a:latin typeface="+mj-lt"/>
              </a:rPr>
            </a:br>
            <a:endParaRPr lang="sk-SK" dirty="0">
              <a:latin typeface="+mj-lt"/>
            </a:endParaRPr>
          </a:p>
          <a:p>
            <a:pPr marL="0" indent="0">
              <a:buNone/>
            </a:pPr>
            <a:r>
              <a:rPr lang="sk-SK" dirty="0">
                <a:latin typeface="+mj-lt"/>
              </a:rPr>
              <a:t>EN 1 – excelentný výstup 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EN 2 – excelentný výstup 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EN 3 – excelentný výstup národného dosahu s malým rozsahom</a:t>
            </a:r>
          </a:p>
        </p:txBody>
      </p:sp>
      <p:pic>
        <p:nvPicPr>
          <p:cNvPr id="9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51168462-E966-469E-AC00-0E872667E1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200" y="792950"/>
            <a:ext cx="508905" cy="508905"/>
          </a:xfrm>
          <a:prstGeom prst="rect">
            <a:avLst/>
          </a:prstGeom>
        </p:spPr>
      </p:pic>
      <p:pic>
        <p:nvPicPr>
          <p:cNvPr id="10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8761B00-41FA-4C31-B4AC-5ADCCC6474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11990" y="4055378"/>
            <a:ext cx="466288" cy="466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967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34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4910" y="319260"/>
            <a:ext cx="10496405" cy="1478570"/>
          </a:xfrm>
        </p:spPr>
        <p:txBody>
          <a:bodyPr>
            <a:normAutofit/>
          </a:bodyPr>
          <a:lstStyle/>
          <a:p>
            <a:r>
              <a:rPr lang="sk-SK" sz="2800" dirty="0"/>
              <a:t>Kategórie evidencie </a:t>
            </a:r>
            <a:r>
              <a:rPr lang="sk-SK" sz="2800" b="1" dirty="0"/>
              <a:t>umeleckej činnosti</a:t>
            </a:r>
            <a:endParaRPr lang="sk-SK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3" y="1737361"/>
            <a:ext cx="10230398" cy="48130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1" dirty="0">
                <a:latin typeface="+mj-lt"/>
              </a:rPr>
              <a:t>Z – ZÁSADNÝ VÝSTUP UMELECKEJ ČINNOSTI</a:t>
            </a:r>
            <a:br>
              <a:rPr lang="sk-SK" b="1" dirty="0">
                <a:latin typeface="+mj-lt"/>
              </a:rPr>
            </a:b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ZM 1 – zásadný výstup medzinárodného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ZM 2 – zásadný výstup medzinárodného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ZM 3 – zásadný výstup medzinárodného dosahu s malým rozsahom</a:t>
            </a:r>
            <a:br>
              <a:rPr lang="sk-SK" dirty="0">
                <a:latin typeface="+mj-lt"/>
              </a:rPr>
            </a:br>
            <a:endParaRPr lang="sk-SK" dirty="0">
              <a:latin typeface="+mj-lt"/>
            </a:endParaRPr>
          </a:p>
          <a:p>
            <a:pPr marL="0" indent="0">
              <a:buNone/>
            </a:pPr>
            <a:r>
              <a:rPr lang="sk-SK" dirty="0">
                <a:latin typeface="+mj-lt"/>
              </a:rPr>
              <a:t>ZN 1 – zásadný výstup 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ZN 2 – zásadný výstup 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ZN 3 – zásadný výstup národného dosahu s malým rozsahom</a:t>
            </a:r>
            <a:br>
              <a:rPr lang="sk-SK" dirty="0">
                <a:latin typeface="+mj-lt"/>
              </a:rPr>
            </a:br>
            <a:endParaRPr lang="sk-SK" dirty="0">
              <a:latin typeface="+mj-lt"/>
            </a:endParaRPr>
          </a:p>
          <a:p>
            <a:pPr marL="0" indent="0">
              <a:buNone/>
            </a:pPr>
            <a:r>
              <a:rPr lang="sk-SK" dirty="0">
                <a:latin typeface="+mj-lt"/>
              </a:rPr>
              <a:t>ZR 1 – zásadný výstup regionálneho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ZR 2 – zásadný výstup regionálneho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ZR 3 – zásadný výstup regionálneho dosahu s malým rozsahom</a:t>
            </a: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16E37619-6780-4560-B061-6017D1A1CA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13083" y="7537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4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1413" y="252758"/>
            <a:ext cx="9905998" cy="1478570"/>
          </a:xfrm>
        </p:spPr>
        <p:txBody>
          <a:bodyPr>
            <a:normAutofit/>
          </a:bodyPr>
          <a:lstStyle/>
          <a:p>
            <a:r>
              <a:rPr lang="sk-SK" sz="2800" dirty="0"/>
              <a:t>Kategórie evidencie </a:t>
            </a:r>
            <a:r>
              <a:rPr lang="sk-SK" sz="2800" b="1" dirty="0"/>
              <a:t>umeleckej činnosti</a:t>
            </a:r>
            <a:endParaRPr lang="sk-SK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3" y="1670858"/>
            <a:ext cx="10047519" cy="474656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sk-SK" b="1" dirty="0">
                <a:latin typeface="+mj-lt"/>
              </a:rPr>
              <a:t>S – ŠTANDARDNÝ VÝSTUP UMELECKEJ ČINNOSTI</a:t>
            </a:r>
            <a:br>
              <a:rPr lang="sk-SK" dirty="0">
                <a:latin typeface="+mj-lt"/>
              </a:rPr>
            </a:b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SM 1 – štandardný výstup medzinárodného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SM 2 – štandardný výstup medzinárodného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SM 3 – štandardný výstup medzinárodného dosahu s malým rozsahom</a:t>
            </a:r>
            <a:br>
              <a:rPr lang="sk-SK" dirty="0">
                <a:latin typeface="+mj-lt"/>
              </a:rPr>
            </a:br>
            <a:endParaRPr lang="sk-SK" dirty="0">
              <a:latin typeface="+mj-lt"/>
            </a:endParaRPr>
          </a:p>
          <a:p>
            <a:pPr marL="0" indent="0">
              <a:buNone/>
            </a:pPr>
            <a:r>
              <a:rPr lang="sk-SK" dirty="0">
                <a:latin typeface="+mj-lt"/>
              </a:rPr>
              <a:t>SN 1 – štandardný výstup národného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SN 2 – štandardný výstup národného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SN 3 – štandardný výstup národného dosahu s malým rozsahom</a:t>
            </a:r>
            <a:br>
              <a:rPr lang="sk-SK" dirty="0">
                <a:latin typeface="+mj-lt"/>
              </a:rPr>
            </a:br>
            <a:endParaRPr lang="sk-SK" dirty="0">
              <a:latin typeface="+mj-lt"/>
            </a:endParaRPr>
          </a:p>
          <a:p>
            <a:pPr marL="0" indent="0">
              <a:buNone/>
            </a:pPr>
            <a:r>
              <a:rPr lang="sk-SK" dirty="0">
                <a:latin typeface="+mj-lt"/>
              </a:rPr>
              <a:t>SR 1 – štandardný výstup regionálneho dosahu s veľkým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SR 2 – štandardný výstup regionálneho dosahu so stredným rozsahom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SR 3 – štandardný výstup regionálneho dosahu s malým rozsahom</a:t>
            </a: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F1108D68-0CB0-4209-8964-F0B4ACA30A8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332" y="758505"/>
            <a:ext cx="609600" cy="609600"/>
          </a:xfrm>
          <a:prstGeom prst="rect">
            <a:avLst/>
          </a:prstGeom>
        </p:spPr>
      </p:pic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DA58A273-239F-4107-84E1-E003EC6D912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579332" y="17313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095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1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03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dirty="0"/>
              <a:t>Kategórie evidencie </a:t>
            </a:r>
            <a:r>
              <a:rPr lang="sk-SK" sz="2800" b="1" dirty="0"/>
              <a:t>umeleckej činnosti</a:t>
            </a:r>
            <a:endParaRPr lang="sk-SK" sz="2800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k-SK" b="1" dirty="0">
                <a:latin typeface="+mj-lt"/>
              </a:rPr>
              <a:t>I – INÝ VÝSTUP UMELECKEJ ČINNOSTI</a:t>
            </a:r>
            <a:br>
              <a:rPr lang="sk-SK" dirty="0">
                <a:latin typeface="+mj-lt"/>
              </a:rPr>
            </a:b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I – iný výstup, ktorý nemožno zaradiť do kategórie E, Z alebo S.</a:t>
            </a:r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64458A20-5624-4407-A32D-A9411F042A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26626" y="9850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6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Evidencia publikačnej A UMELECKEJ činnosti od 1.2.2022 prebieha v súlade: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sk-SK" dirty="0">
                <a:latin typeface="+mj-lt"/>
              </a:rPr>
              <a:t>- So Zákonom č. 131/2002 o vysokých školách a o zmene a doplnení niektorých zákonov,</a:t>
            </a:r>
            <a:br>
              <a:rPr lang="sk-SK" dirty="0">
                <a:latin typeface="+mj-lt"/>
              </a:rPr>
            </a:br>
            <a:r>
              <a:rPr lang="sk-SK" dirty="0">
                <a:latin typeface="+mj-lt"/>
              </a:rPr>
              <a:t>- s </a:t>
            </a:r>
            <a:r>
              <a:rPr lang="sk-SK" b="1" dirty="0">
                <a:latin typeface="+mj-lt"/>
              </a:rPr>
              <a:t>Vyhláškou MŠVVaŠ SR č. 397/2020 o centrálnom registri evidencie publikačnej činnosti a centrálnom registri evidencie umeleckej činnosti,</a:t>
            </a:r>
            <a:br>
              <a:rPr lang="sk-SK" b="1" dirty="0">
                <a:latin typeface="+mj-lt"/>
              </a:rPr>
            </a:br>
            <a:r>
              <a:rPr lang="sk-SK" dirty="0">
                <a:latin typeface="+mj-lt"/>
              </a:rPr>
              <a:t>- s Metodikou evidencie publikačnej a umeleckej činnosti – vykazovacie obdobie CREPČ 2022.</a:t>
            </a:r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6E511388-E5F0-48A0-8628-697DEA4E82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8760" y="863112"/>
            <a:ext cx="407374" cy="407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4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0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800" b="1" dirty="0"/>
              <a:t>Za ohlas</a:t>
            </a:r>
            <a:r>
              <a:rPr lang="sk-SK" sz="2800" dirty="0"/>
              <a:t> na výstup </a:t>
            </a:r>
            <a:r>
              <a:rPr lang="sk-SK" sz="2800" b="1" dirty="0"/>
              <a:t>umeleckej činnosti sa považuje </a:t>
            </a:r>
            <a:r>
              <a:rPr lang="sk-SK" sz="2800" b="1" u="sng" dirty="0"/>
              <a:t>verejne publikovaná a verejne dostupná: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978429"/>
            <a:ext cx="10321839" cy="4347556"/>
          </a:xfrm>
        </p:spPr>
        <p:txBody>
          <a:bodyPr>
            <a:normAutofit/>
          </a:bodyPr>
          <a:lstStyle/>
          <a:p>
            <a:r>
              <a:rPr lang="sk-SK" dirty="0">
                <a:latin typeface="+mj-lt"/>
              </a:rPr>
              <a:t>odborná analýza,</a:t>
            </a:r>
          </a:p>
          <a:p>
            <a:r>
              <a:rPr lang="sk-SK" dirty="0">
                <a:latin typeface="+mj-lt"/>
              </a:rPr>
              <a:t>recenzia,</a:t>
            </a:r>
          </a:p>
          <a:p>
            <a:r>
              <a:rPr lang="sk-SK" dirty="0">
                <a:latin typeface="+mj-lt"/>
              </a:rPr>
              <a:t>umelecká kritika,</a:t>
            </a:r>
          </a:p>
          <a:p>
            <a:r>
              <a:rPr lang="sk-SK" dirty="0">
                <a:latin typeface="+mj-lt"/>
              </a:rPr>
              <a:t>citácia,</a:t>
            </a:r>
          </a:p>
          <a:p>
            <a:r>
              <a:rPr lang="sk-SK" dirty="0">
                <a:latin typeface="+mj-lt"/>
              </a:rPr>
              <a:t>reprodukcia umeleckého diela so zreteľným označením autora v publikácii alebo</a:t>
            </a:r>
          </a:p>
          <a:p>
            <a:r>
              <a:rPr lang="sk-SK" dirty="0">
                <a:latin typeface="+mj-lt"/>
              </a:rPr>
              <a:t>odborná relácia vo verejnoprávnej televízii alebo verejnoprávnom rozhlase zameraná na evidovaný výstup umeleckej činnosti.</a:t>
            </a:r>
          </a:p>
        </p:txBody>
      </p:sp>
      <p:pic>
        <p:nvPicPr>
          <p:cNvPr id="6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BD3DDAF-9DCC-4DFC-84DF-3A0E9E50A4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96065" y="742256"/>
            <a:ext cx="448981" cy="44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8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AD79D2-64CF-4CFA-B54A-826F355CC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3600" b="1" dirty="0"/>
              <a:t>Kategórie</a:t>
            </a:r>
            <a:r>
              <a:rPr lang="sk-SK" sz="3600" dirty="0"/>
              <a:t> evidencie </a:t>
            </a:r>
            <a:r>
              <a:rPr lang="sk-SK" sz="3600" b="1" dirty="0"/>
              <a:t>ohlasu</a:t>
            </a:r>
            <a:r>
              <a:rPr lang="sk-SK" sz="3600" dirty="0"/>
              <a:t> na výstup </a:t>
            </a:r>
            <a:r>
              <a:rPr lang="sk-SK" sz="3600" b="1" dirty="0"/>
              <a:t>umeleckej činnosti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FA7933D-F1A3-4A80-BA7D-595229C7D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2146456"/>
            <a:ext cx="9361605" cy="3714397"/>
          </a:xfrm>
        </p:spPr>
        <p:txBody>
          <a:bodyPr>
            <a:normAutofit fontScale="70000" lnSpcReduction="20000"/>
          </a:bodyPr>
          <a:lstStyle/>
          <a:p>
            <a:r>
              <a:rPr lang="sk-SK" b="1" dirty="0">
                <a:latin typeface="+mj-lt"/>
              </a:rPr>
              <a:t>1 </a:t>
            </a:r>
            <a:r>
              <a:rPr lang="sk-SK" dirty="0">
                <a:latin typeface="+mj-lt"/>
              </a:rPr>
              <a:t>- odborná analýza v publikácii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2 </a:t>
            </a:r>
            <a:r>
              <a:rPr lang="sk-SK" dirty="0">
                <a:latin typeface="+mj-lt"/>
              </a:rPr>
              <a:t>- recenzia alebo umelecká kritika v publikácii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3</a:t>
            </a:r>
            <a:r>
              <a:rPr lang="sk-SK" dirty="0">
                <a:latin typeface="+mj-lt"/>
              </a:rPr>
              <a:t> - citácia v publikácii registrovanej v citačných indexoch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4</a:t>
            </a:r>
            <a:r>
              <a:rPr lang="sk-SK" dirty="0">
                <a:latin typeface="+mj-lt"/>
              </a:rPr>
              <a:t> - citácia v publikácii vrátane citácie v publikácii registrovanej v iných databázach okrem citačných indexov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5</a:t>
            </a:r>
            <a:r>
              <a:rPr lang="sk-SK" dirty="0">
                <a:latin typeface="+mj-lt"/>
              </a:rPr>
              <a:t> - reprodukcia evidovaného diela s označením autora v publikácii registrovanej v citačných indexoch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6</a:t>
            </a:r>
            <a:r>
              <a:rPr lang="sk-SK" dirty="0">
                <a:latin typeface="+mj-lt"/>
              </a:rPr>
              <a:t> - reprodukcia evidovaného diela s označením autora v publikácii vrátane reprodukcie evidovaného diela s označením autora v publikácii registrovanej v iných databázach okrem citačných indexov</a:t>
            </a:r>
            <a:br>
              <a:rPr lang="sk-SK" dirty="0">
                <a:latin typeface="+mj-lt"/>
              </a:rPr>
            </a:br>
            <a:r>
              <a:rPr lang="sk-SK" b="1" dirty="0">
                <a:latin typeface="+mj-lt"/>
              </a:rPr>
              <a:t>7</a:t>
            </a:r>
            <a:r>
              <a:rPr lang="sk-SK" dirty="0">
                <a:latin typeface="+mj-lt"/>
              </a:rPr>
              <a:t> - odborná relácia o výstupe umeleckej činnosti vo verejnoprávnej televízii alebo verejnoprávnom rozhlase</a:t>
            </a:r>
          </a:p>
          <a:p>
            <a:r>
              <a:rPr lang="sk-SK" b="1" dirty="0">
                <a:latin typeface="+mj-lt"/>
              </a:rPr>
              <a:t>Vyhláška č. 397/2020 príloha č. 7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551CB3C-1A1F-4D6D-996A-DAE692451D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54043" y="823704"/>
            <a:ext cx="493368" cy="493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74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DESATORO publikačnej činnosti</a:t>
            </a:r>
            <a:br>
              <a:rPr lang="sk-SK" dirty="0"/>
            </a:br>
            <a:endParaRPr lang="sk-SK" dirty="0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562793"/>
            <a:ext cx="9905999" cy="4829694"/>
          </a:xfrm>
        </p:spPr>
        <p:txBody>
          <a:bodyPr>
            <a:normAutofit fontScale="62500" lnSpcReduction="20000"/>
          </a:bodyPr>
          <a:lstStyle/>
          <a:p>
            <a:r>
              <a:rPr lang="sk-SK" dirty="0">
                <a:latin typeface="+mj-lt"/>
              </a:rPr>
              <a:t>1. Nepredkladať na evidenciu </a:t>
            </a:r>
            <a:r>
              <a:rPr lang="sk-SK" b="1" dirty="0">
                <a:latin typeface="+mj-lt"/>
              </a:rPr>
              <a:t>pracovné verzie!</a:t>
            </a:r>
          </a:p>
          <a:p>
            <a:r>
              <a:rPr lang="sk-SK" dirty="0">
                <a:latin typeface="+mj-lt"/>
              </a:rPr>
              <a:t>2. Podklady na evidenciu </a:t>
            </a:r>
            <a:r>
              <a:rPr lang="sk-SK" b="1" dirty="0">
                <a:latin typeface="+mj-lt"/>
              </a:rPr>
              <a:t>predkladať priebežne.</a:t>
            </a:r>
          </a:p>
          <a:p>
            <a:r>
              <a:rPr lang="sk-SK" dirty="0">
                <a:latin typeface="+mj-lt"/>
              </a:rPr>
              <a:t>3. Databázové články predkladať, až keď </a:t>
            </a:r>
            <a:r>
              <a:rPr lang="sk-SK" b="1" dirty="0">
                <a:latin typeface="+mj-lt"/>
              </a:rPr>
              <a:t>sú </a:t>
            </a:r>
            <a:r>
              <a:rPr lang="sk-SK" b="1" dirty="0" err="1">
                <a:latin typeface="+mj-lt"/>
              </a:rPr>
              <a:t>vyhľadateľné</a:t>
            </a:r>
            <a:r>
              <a:rPr lang="sk-SK" b="1" dirty="0">
                <a:latin typeface="+mj-lt"/>
              </a:rPr>
              <a:t> v databáze </a:t>
            </a:r>
            <a:r>
              <a:rPr lang="sk-SK" b="1" dirty="0" err="1">
                <a:latin typeface="+mj-lt"/>
              </a:rPr>
              <a:t>WoS</a:t>
            </a:r>
            <a:r>
              <a:rPr lang="sk-SK" b="1" dirty="0">
                <a:latin typeface="+mj-lt"/>
              </a:rPr>
              <a:t>/</a:t>
            </a:r>
            <a:r>
              <a:rPr lang="sk-SK" b="1" dirty="0" err="1">
                <a:latin typeface="+mj-lt"/>
              </a:rPr>
              <a:t>Scopus</a:t>
            </a:r>
            <a:r>
              <a:rPr lang="sk-SK" b="1" dirty="0">
                <a:latin typeface="+mj-lt"/>
              </a:rPr>
              <a:t>/CCC!</a:t>
            </a:r>
          </a:p>
          <a:p>
            <a:r>
              <a:rPr lang="sk-SK" dirty="0">
                <a:latin typeface="+mj-lt"/>
              </a:rPr>
              <a:t>4. Ku ohlasu s </a:t>
            </a:r>
            <a:r>
              <a:rPr lang="sk-SK">
                <a:latin typeface="+mj-lt"/>
              </a:rPr>
              <a:t>kódom pôvodne 01/02, po </a:t>
            </a:r>
            <a:r>
              <a:rPr lang="sk-SK" dirty="0">
                <a:latin typeface="+mj-lt"/>
              </a:rPr>
              <a:t>novom </a:t>
            </a:r>
            <a:r>
              <a:rPr lang="sk-SK" b="1" dirty="0">
                <a:latin typeface="+mj-lt"/>
              </a:rPr>
              <a:t>01</a:t>
            </a:r>
            <a:r>
              <a:rPr lang="sk-SK" dirty="0">
                <a:latin typeface="+mj-lt"/>
              </a:rPr>
              <a:t> a databázovým článkom nie je nutné prikladať podklady – stačí vyplnený formulár.</a:t>
            </a:r>
          </a:p>
          <a:p>
            <a:r>
              <a:rPr lang="sk-SK" dirty="0">
                <a:latin typeface="+mj-lt"/>
              </a:rPr>
              <a:t>5. </a:t>
            </a:r>
            <a:r>
              <a:rPr lang="sk-SK" b="1" dirty="0">
                <a:latin typeface="+mj-lt"/>
              </a:rPr>
              <a:t>V prípade spoluautorstva uvádzať percentuálne podiely </a:t>
            </a:r>
            <a:r>
              <a:rPr lang="sk-SK" b="1" i="1" dirty="0">
                <a:latin typeface="+mj-lt"/>
              </a:rPr>
              <a:t>všetkých</a:t>
            </a:r>
            <a:r>
              <a:rPr lang="sk-SK" b="1" dirty="0">
                <a:latin typeface="+mj-lt"/>
              </a:rPr>
              <a:t> autorov.</a:t>
            </a:r>
          </a:p>
          <a:p>
            <a:r>
              <a:rPr lang="sk-SK" dirty="0">
                <a:latin typeface="+mj-lt"/>
              </a:rPr>
              <a:t>6. Fotodokumentáciu predkladať v súlade s vyhláškou o evidencii publikačnej a umeleckej činnosti č. 397/2020 – príloha č. 4. </a:t>
            </a:r>
          </a:p>
          <a:p>
            <a:r>
              <a:rPr lang="sk-SK" dirty="0">
                <a:latin typeface="+mj-lt"/>
              </a:rPr>
              <a:t>7. Ku vedeckej monografii poslať e-mailom spracovateľke EPČ publikáciu vo formáte </a:t>
            </a:r>
            <a:r>
              <a:rPr lang="sk-SK" dirty="0" err="1">
                <a:latin typeface="+mj-lt"/>
              </a:rPr>
              <a:t>pdf</a:t>
            </a:r>
            <a:r>
              <a:rPr lang="sk-SK" dirty="0">
                <a:latin typeface="+mj-lt"/>
              </a:rPr>
              <a:t>.</a:t>
            </a:r>
          </a:p>
          <a:p>
            <a:r>
              <a:rPr lang="sk-SK" dirty="0">
                <a:latin typeface="+mj-lt"/>
              </a:rPr>
              <a:t>8. Určenie kategórie dokumentu na evidenciu je právom aj povinnosťou autora. Spracovateľky EPČ majú právo zmeniť kategóriu v prípade formálnej chyby. </a:t>
            </a:r>
          </a:p>
          <a:p>
            <a:r>
              <a:rPr lang="sk-SK" dirty="0">
                <a:latin typeface="+mj-lt"/>
              </a:rPr>
              <a:t>9. Výstup PČ autora za účelom habilitačného alebo inauguračného konania bude vytvorený a upravený do 7 pracovných dní.</a:t>
            </a:r>
          </a:p>
          <a:p>
            <a:r>
              <a:rPr lang="sk-SK" dirty="0">
                <a:latin typeface="+mj-lt"/>
              </a:rPr>
              <a:t>10. Nie sú prípustné účelové zmeny kategórií dokumentu. Po dvoch rokoch po skončení vykazovacieho obdobia je centrálny register uzatvorený a je vytvorená konečná štatistika pre dotáciu z MŠVVaŠ.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93BE0E2A-9DAB-41B7-8EB4-297FD7AEE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0.231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6868" y="899205"/>
            <a:ext cx="375922" cy="375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7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42000">
        <p:fade/>
      </p:transition>
    </mc:Choice>
    <mc:Fallback xmlns="">
      <p:transition spd="med" advClick="0" advTm="4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3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413262" y="99535"/>
            <a:ext cx="9905998" cy="1478570"/>
          </a:xfrm>
        </p:spPr>
        <p:txBody>
          <a:bodyPr/>
          <a:lstStyle/>
          <a:p>
            <a:r>
              <a:rPr lang="sk-SK" dirty="0"/>
              <a:t>Na záver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1133174" y="1351005"/>
            <a:ext cx="9905999" cy="5066271"/>
          </a:xfrm>
        </p:spPr>
        <p:txBody>
          <a:bodyPr>
            <a:normAutofit fontScale="85000" lnSpcReduction="20000"/>
          </a:bodyPr>
          <a:lstStyle/>
          <a:p>
            <a:r>
              <a:rPr lang="sk-SK" dirty="0">
                <a:latin typeface="+mj-lt"/>
              </a:rPr>
              <a:t>Na webovej stránke UK KU v sekcii univerzita – univerzitná knižnica - </a:t>
            </a:r>
            <a:r>
              <a:rPr lang="sk-SK" b="1" dirty="0">
                <a:latin typeface="+mj-lt"/>
              </a:rPr>
              <a:t>publikačná činnosť</a:t>
            </a:r>
            <a:r>
              <a:rPr lang="sk-SK" dirty="0">
                <a:latin typeface="+mj-lt"/>
              </a:rPr>
              <a:t> sú zverejnené na stiahnutie nové formuláre na EPC v editovateľnej podobe, nová vyhláška a nová metodika.</a:t>
            </a:r>
          </a:p>
          <a:p>
            <a:r>
              <a:rPr lang="sk-SK" dirty="0">
                <a:latin typeface="+mj-lt"/>
              </a:rPr>
              <a:t>Publikačná činnosť: </a:t>
            </a:r>
            <a:r>
              <a:rPr lang="sk-SK" dirty="0">
                <a:latin typeface="+mj-lt"/>
                <a:hlinkClick r:id="rId4"/>
              </a:rPr>
              <a:t>https://www.ku.sk/katolicka-univerzita-v-ruzomberku/univerzitna-kniznica/publikacna-cinnost/</a:t>
            </a:r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Smernice a pokyny: </a:t>
            </a:r>
            <a:r>
              <a:rPr lang="sk-SK" dirty="0">
                <a:latin typeface="+mj-lt"/>
                <a:hlinkClick r:id="rId5"/>
              </a:rPr>
              <a:t>https://www.ku.sk/katolicka-univerzita-v-ruzomberku/univerzitna-kniznica/publikacna-cinnost/smernice-a-pokyny.html</a:t>
            </a:r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Nové formuláre: </a:t>
            </a:r>
            <a:r>
              <a:rPr lang="sk-SK" dirty="0">
                <a:latin typeface="+mj-lt"/>
                <a:hlinkClick r:id="rId6"/>
              </a:rPr>
              <a:t>https://www.ku.sk/katolicka-univerzita-v-ruzomberku/univerzitna-kniznica/publikacna-cinnost/formulare.html</a:t>
            </a:r>
            <a:endParaRPr lang="sk-SK" dirty="0">
              <a:latin typeface="+mj-lt"/>
            </a:endParaRPr>
          </a:p>
          <a:p>
            <a:endParaRPr lang="sk-SK" dirty="0">
              <a:latin typeface="+mj-lt"/>
            </a:endParaRPr>
          </a:p>
          <a:p>
            <a:r>
              <a:rPr lang="sk-SK" dirty="0">
                <a:latin typeface="+mj-lt"/>
              </a:rPr>
              <a:t>V prípade otázok sa obráťte na spracovateľky EPC.</a:t>
            </a:r>
          </a:p>
          <a:p>
            <a:endParaRPr lang="sk-SK" dirty="0">
              <a:latin typeface="+mj-lt"/>
            </a:endParaRPr>
          </a:p>
          <a:p>
            <a:pPr marL="0" indent="0" algn="ctr">
              <a:buNone/>
            </a:pPr>
            <a:r>
              <a:rPr lang="sk-SK" dirty="0">
                <a:latin typeface="+mj-lt"/>
              </a:rPr>
              <a:t>Ďakujeme za pozornosť!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DD90E3A-F34D-48E9-95A3-D87BC8A39EF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5964" y="534020"/>
            <a:ext cx="405547" cy="4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1000"/>
    </mc:Choice>
    <mc:Fallback xmlns="">
      <p:transition spd="slow" advClick="0" advTm="7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4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Zmeny EPC a EUC od 1.2.2022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10355090" cy="3541714"/>
          </a:xfrm>
        </p:spPr>
        <p:txBody>
          <a:bodyPr>
            <a:normAutofit fontScale="85000" lnSpcReduction="10000"/>
          </a:bodyPr>
          <a:lstStyle/>
          <a:p>
            <a:r>
              <a:rPr lang="sk-SK" b="1" dirty="0">
                <a:latin typeface="+mj-lt"/>
              </a:rPr>
              <a:t>Od 1.2.2022 </a:t>
            </a:r>
            <a:r>
              <a:rPr lang="sk-SK" dirty="0">
                <a:latin typeface="+mj-lt"/>
              </a:rPr>
              <a:t>nadobúda platnosť nová </a:t>
            </a:r>
            <a:r>
              <a:rPr lang="sk-SK" b="1" dirty="0">
                <a:latin typeface="+mj-lt"/>
              </a:rPr>
              <a:t>Vyhláška </a:t>
            </a:r>
            <a:r>
              <a:rPr lang="sk-SK" dirty="0">
                <a:latin typeface="+mj-lt"/>
              </a:rPr>
              <a:t>MŠVVaŠ SR č. 397/2020 o centrálnom registri evidencie publikačnej činnosti a centrálnom registri evidencie umeleckej činnosti</a:t>
            </a:r>
          </a:p>
          <a:p>
            <a:pPr>
              <a:buFontTx/>
              <a:buChar char="-"/>
            </a:pPr>
            <a:r>
              <a:rPr lang="sk-SK" dirty="0">
                <a:latin typeface="+mj-lt"/>
              </a:rPr>
              <a:t>nová kategorizácia publikačných a umeleckých výstupov</a:t>
            </a:r>
          </a:p>
          <a:p>
            <a:pPr>
              <a:buFontTx/>
              <a:buChar char="-"/>
            </a:pPr>
            <a:r>
              <a:rPr lang="sk-SK" dirty="0">
                <a:latin typeface="+mj-lt"/>
                <a:hlinkClick r:id="rId4"/>
              </a:rPr>
              <a:t>http://cms.crepc.sk/Data/Sites/1/pdf/metodickepokyny/2022/vyhlaska397-2020.pdf</a:t>
            </a:r>
            <a:endParaRPr lang="sk-SK" dirty="0">
              <a:latin typeface="+mj-lt"/>
            </a:endParaRPr>
          </a:p>
          <a:p>
            <a:r>
              <a:rPr lang="sk-SK" b="1" dirty="0">
                <a:latin typeface="+mj-lt"/>
              </a:rPr>
              <a:t>Metodika evidencie publikačnej činnosti </a:t>
            </a:r>
            <a:r>
              <a:rPr lang="sk-SK" dirty="0">
                <a:latin typeface="+mj-lt"/>
              </a:rPr>
              <a:t>– vykazovacie obdobie CREPČ 2022 </a:t>
            </a:r>
          </a:p>
          <a:p>
            <a:pPr>
              <a:buFontTx/>
              <a:buChar char="-"/>
            </a:pPr>
            <a:r>
              <a:rPr lang="sk-SK" dirty="0">
                <a:latin typeface="+mj-lt"/>
                <a:hlinkClick r:id="rId5"/>
              </a:rPr>
              <a:t>http://cms.crepc.sk/Data/Sites/1/pdf/metodickepokyny/2022/metodika_2022_220114.pdf</a:t>
            </a:r>
            <a:r>
              <a:rPr lang="sk-SK" dirty="0">
                <a:latin typeface="+mj-lt"/>
              </a:rPr>
              <a:t>.</a:t>
            </a:r>
          </a:p>
          <a:p>
            <a:pPr>
              <a:buFontTx/>
              <a:buChar char="-"/>
            </a:pP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C47BB4ED-D607-4904-904A-0D8F4187A2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23766" y="1066799"/>
            <a:ext cx="423645" cy="423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67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951238" y="821646"/>
            <a:ext cx="8791575" cy="598372"/>
          </a:xfrm>
        </p:spPr>
        <p:txBody>
          <a:bodyPr>
            <a:normAutofit/>
          </a:bodyPr>
          <a:lstStyle/>
          <a:p>
            <a:r>
              <a:rPr lang="sk-SK" sz="3200" dirty="0"/>
              <a:t>Evidencia v praxi od 1.2.2022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951238" y="1601684"/>
            <a:ext cx="8791575" cy="4627564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1" cap="none" dirty="0">
                <a:solidFill>
                  <a:schemeClr val="tx1"/>
                </a:solidFill>
                <a:latin typeface="+mj-lt"/>
              </a:rPr>
              <a:t>Predmetom evidencie PC je VEREJNE VYPUBLIKOVANÁ a VEREJNE DOSTUPNÁ publikácia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1" cap="none" dirty="0">
                <a:solidFill>
                  <a:schemeClr val="tx1"/>
                </a:solidFill>
                <a:latin typeface="+mj-lt"/>
              </a:rPr>
              <a:t>Od 1.2.2022 </a:t>
            </a:r>
            <a:r>
              <a:rPr lang="sk-SK" cap="none" dirty="0">
                <a:solidFill>
                  <a:schemeClr val="tx1"/>
                </a:solidFill>
                <a:latin typeface="+mj-lt"/>
              </a:rPr>
              <a:t>sa eviduje </a:t>
            </a:r>
            <a:r>
              <a:rPr lang="sk-SK" b="1" cap="none" dirty="0">
                <a:solidFill>
                  <a:schemeClr val="tx1"/>
                </a:solidFill>
                <a:latin typeface="+mj-lt"/>
              </a:rPr>
              <a:t>každá publikácia nezávisle od roku vydania podľa novej vyhlášky,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b="1" cap="none" dirty="0">
                <a:solidFill>
                  <a:schemeClr val="tx1"/>
                </a:solidFill>
                <a:latin typeface="+mj-lt"/>
              </a:rPr>
              <a:t>záznamy vložené podľa Vyhlášky č. 456/2012 Z. z. je možné upravovať v rámci nej (napr. zmeny ADE na ADM),</a:t>
            </a:r>
          </a:p>
          <a:p>
            <a:r>
              <a:rPr lang="sk-SK" b="1" u="sng" dirty="0">
                <a:solidFill>
                  <a:schemeClr val="tx1"/>
                </a:solidFill>
                <a:latin typeface="+mj-lt"/>
              </a:rPr>
              <a:t>CVTI SR vysokým školám dôrazne odporúča vyhnúť sa publikovaniu v časopisoch, zborníkoch a iných druhoch publikácií vydávaných vo vydavateľstvách s účelovým správaním! </a:t>
            </a:r>
          </a:p>
          <a:p>
            <a:r>
              <a:rPr lang="sk-SK" dirty="0">
                <a:solidFill>
                  <a:schemeClr val="tx1"/>
                </a:solidFill>
                <a:latin typeface="+mj-lt"/>
              </a:rPr>
              <a:t>Viac informácií: Metodika evidencie publikačnej činnosti 2022 s. 5</a:t>
            </a:r>
          </a:p>
        </p:txBody>
      </p:sp>
      <p:pic>
        <p:nvPicPr>
          <p:cNvPr id="7" name="4">
            <a:hlinkClick r:id="" action="ppaction://media"/>
            <a:extLst>
              <a:ext uri="{FF2B5EF4-FFF2-40B4-BE49-F238E27FC236}">
                <a16:creationId xmlns:a16="http://schemas.microsoft.com/office/drawing/2014/main" id="{297BF24E-26F7-41B3-A8D2-1830A4FCF4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081251" y="370702"/>
            <a:ext cx="450943" cy="45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68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0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09891" y="1311974"/>
            <a:ext cx="10432701" cy="5129019"/>
          </a:xfrm>
        </p:spPr>
        <p:txBody>
          <a:bodyPr>
            <a:normAutofit fontScale="55000" lnSpcReduction="20000"/>
          </a:bodyPr>
          <a:lstStyle/>
          <a:p>
            <a:pPr>
              <a:buFontTx/>
              <a:buChar char="-"/>
            </a:pPr>
            <a:r>
              <a:rPr lang="sk-SK" sz="4200" dirty="0" err="1">
                <a:latin typeface="+mj-lt"/>
              </a:rPr>
              <a:t>preprinty</a:t>
            </a:r>
            <a:r>
              <a:rPr lang="sk-SK" sz="4200" dirty="0">
                <a:latin typeface="+mj-lt"/>
              </a:rPr>
              <a:t> a publikácie, ktoré ešte </a:t>
            </a:r>
            <a:r>
              <a:rPr lang="sk-SK" sz="4200" b="1" dirty="0">
                <a:latin typeface="+mj-lt"/>
              </a:rPr>
              <a:t>neboli vydané v konečnej tlačenej alebo elektronickej verzii </a:t>
            </a:r>
            <a:r>
              <a:rPr lang="sk-SK" sz="4200" dirty="0">
                <a:latin typeface="+mj-lt"/>
              </a:rPr>
              <a:t>(často označené vydavateľom ako </a:t>
            </a:r>
            <a:r>
              <a:rPr lang="sk-SK" sz="4200" dirty="0" err="1">
                <a:latin typeface="+mj-lt"/>
              </a:rPr>
              <a:t>first</a:t>
            </a:r>
            <a:r>
              <a:rPr lang="sk-SK" sz="4200" dirty="0">
                <a:latin typeface="+mj-lt"/>
              </a:rPr>
              <a:t> online, </a:t>
            </a:r>
            <a:r>
              <a:rPr lang="sk-SK" sz="4200" dirty="0" err="1">
                <a:latin typeface="+mj-lt"/>
              </a:rPr>
              <a:t>early</a:t>
            </a:r>
            <a:r>
              <a:rPr lang="sk-SK" sz="4200" dirty="0">
                <a:latin typeface="+mj-lt"/>
              </a:rPr>
              <a:t> </a:t>
            </a:r>
            <a:r>
              <a:rPr lang="sk-SK" sz="4200" dirty="0" err="1">
                <a:latin typeface="+mj-lt"/>
              </a:rPr>
              <a:t>access</a:t>
            </a:r>
            <a:r>
              <a:rPr lang="sk-SK" sz="4200" dirty="0">
                <a:latin typeface="+mj-lt"/>
              </a:rPr>
              <a:t> a pod.) – platí aj pre ohlasy,</a:t>
            </a:r>
          </a:p>
          <a:p>
            <a:pPr>
              <a:buFontTx/>
              <a:buChar char="-"/>
            </a:pPr>
            <a:r>
              <a:rPr lang="sk-SK" sz="4200" dirty="0">
                <a:latin typeface="+mj-lt"/>
              </a:rPr>
              <a:t>publikácie dostupné len pre vybranú limitovanú skupinu používateľov prostredníctvom prístupových údajov,</a:t>
            </a:r>
          </a:p>
          <a:p>
            <a:pPr>
              <a:buFontTx/>
              <a:buChar char="-"/>
            </a:pPr>
            <a:r>
              <a:rPr lang="sk-SK" sz="4200" dirty="0">
                <a:latin typeface="+mj-lt"/>
              </a:rPr>
              <a:t>osobné blogy a stránky na internete</a:t>
            </a:r>
          </a:p>
          <a:p>
            <a:pPr>
              <a:buFontTx/>
              <a:buChar char="-"/>
            </a:pPr>
            <a:r>
              <a:rPr lang="sk-SK" sz="4200" dirty="0">
                <a:latin typeface="+mj-lt"/>
              </a:rPr>
              <a:t>články v dennej tlači a v prílohách dennej tlače</a:t>
            </a:r>
          </a:p>
          <a:p>
            <a:pPr>
              <a:buFontTx/>
              <a:buChar char="-"/>
            </a:pPr>
            <a:r>
              <a:rPr lang="sk-SK" sz="4200" dirty="0">
                <a:latin typeface="+mj-lt"/>
              </a:rPr>
              <a:t>verejne dostupné interné dokumenty (interné politiky, stratégie rozvoja, organizačno-metodické pokyny, smernice, štandardy a pod.),</a:t>
            </a:r>
          </a:p>
          <a:p>
            <a:pPr>
              <a:buFontTx/>
              <a:buChar char="-"/>
            </a:pPr>
            <a:r>
              <a:rPr lang="sk-SK" sz="4200" dirty="0">
                <a:latin typeface="+mj-lt"/>
              </a:rPr>
              <a:t>edukačné pomôcky a hry,</a:t>
            </a:r>
          </a:p>
          <a:p>
            <a:pPr marL="0" indent="0">
              <a:buNone/>
            </a:pPr>
            <a:r>
              <a:rPr lang="sk-SK" sz="4200" dirty="0">
                <a:latin typeface="+mj-lt"/>
              </a:rPr>
              <a:t>Zdroj: Metodika evidencie publikačnej činnosti – vykazovacie obdobie CREPČ 2022, s. 7.</a:t>
            </a:r>
          </a:p>
          <a:p>
            <a:pPr>
              <a:buFontTx/>
              <a:buChar char="-"/>
            </a:pPr>
            <a:endParaRPr lang="sk-SK" dirty="0"/>
          </a:p>
        </p:txBody>
      </p:sp>
      <p:sp>
        <p:nvSpPr>
          <p:cNvPr id="4" name="Obdĺžnik 3"/>
          <p:cNvSpPr/>
          <p:nvPr/>
        </p:nvSpPr>
        <p:spPr>
          <a:xfrm>
            <a:off x="1109891" y="731521"/>
            <a:ext cx="79235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sk-SK" sz="2800" b="1" dirty="0">
                <a:latin typeface="+mj-lt"/>
              </a:rPr>
              <a:t>DO CREPC2 NIE JE povolené evidovať: (o i.):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sk-SK" sz="2800" b="1" dirty="0"/>
          </a:p>
        </p:txBody>
      </p:sp>
      <p:pic>
        <p:nvPicPr>
          <p:cNvPr id="5" name="5">
            <a:hlinkClick r:id="" action="ppaction://media"/>
            <a:extLst>
              <a:ext uri="{FF2B5EF4-FFF2-40B4-BE49-F238E27FC236}">
                <a16:creationId xmlns:a16="http://schemas.microsoft.com/office/drawing/2014/main" id="{1E4E09E9-141B-4777-8707-3A9B3C5A4B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23006" y="4121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795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Nové Kategórie </a:t>
            </a:r>
            <a:r>
              <a:rPr lang="sk-SK" dirty="0"/>
              <a:t>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678074"/>
            <a:ext cx="9905999" cy="4561407"/>
          </a:xfrm>
        </p:spPr>
        <p:txBody>
          <a:bodyPr>
            <a:normAutofit fontScale="92500" lnSpcReduction="20000"/>
          </a:bodyPr>
          <a:lstStyle/>
          <a:p>
            <a:r>
              <a:rPr lang="sk-SK" b="1" dirty="0">
                <a:latin typeface="+mj-lt"/>
              </a:rPr>
              <a:t>V – VEDECKÝ VÝSTUP PUBLIKAČNEJ ČINNOSTI</a:t>
            </a:r>
          </a:p>
          <a:p>
            <a:r>
              <a:rPr lang="sk-SK" sz="1900" b="1" dirty="0">
                <a:latin typeface="+mj-lt"/>
              </a:rPr>
              <a:t>Je určený vedeckej komunite z príslušnej oblasti výskumu, je založený na vedeckej činnosti, vedeckých výsledkoch, obsahuje pôvodné výsledky vlastnej vedeckej práce autora, prináša nové informácie vo vzťahu k poznatkom v príslušnej oblasti výskumu...  </a:t>
            </a:r>
          </a:p>
          <a:p>
            <a:r>
              <a:rPr lang="sk-SK" dirty="0">
                <a:latin typeface="+mj-lt"/>
              </a:rPr>
              <a:t>V1 – </a:t>
            </a:r>
            <a:r>
              <a:rPr lang="sk-SK" b="1" dirty="0">
                <a:latin typeface="+mj-lt"/>
              </a:rPr>
              <a:t>vedecký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celok</a:t>
            </a:r>
          </a:p>
          <a:p>
            <a:r>
              <a:rPr lang="sk-SK" dirty="0">
                <a:latin typeface="+mj-lt"/>
              </a:rPr>
              <a:t>V2 – </a:t>
            </a:r>
            <a:r>
              <a:rPr lang="sk-SK" b="1" dirty="0">
                <a:latin typeface="+mj-lt"/>
              </a:rPr>
              <a:t>vedecký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časť editovanej knihy alebo zborníka</a:t>
            </a:r>
          </a:p>
          <a:p>
            <a:r>
              <a:rPr lang="sk-SK" dirty="0">
                <a:latin typeface="+mj-lt"/>
              </a:rPr>
              <a:t>V3 – </a:t>
            </a:r>
            <a:r>
              <a:rPr lang="sk-SK" b="1" dirty="0">
                <a:latin typeface="+mj-lt"/>
              </a:rPr>
              <a:t>vedecký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z časopisu (recenzovaného!)</a:t>
            </a:r>
          </a:p>
          <a:p>
            <a:r>
              <a:rPr lang="sk-SK" b="1" dirty="0">
                <a:latin typeface="+mj-lt"/>
              </a:rPr>
              <a:t>Zdroj a bližšie informácie k jednotlivým kategóriám: </a:t>
            </a:r>
            <a:r>
              <a:rPr lang="sk-SK" dirty="0">
                <a:latin typeface="+mj-lt"/>
              </a:rPr>
              <a:t>http://cms.crepc.sk/Data/Sites/1/pdf/metodickepokyny/2022/vyhlaska397-2020.pdf</a:t>
            </a:r>
          </a:p>
        </p:txBody>
      </p:sp>
      <p:pic>
        <p:nvPicPr>
          <p:cNvPr id="7" name="6">
            <a:hlinkClick r:id="" action="ppaction://media"/>
            <a:extLst>
              <a:ext uri="{FF2B5EF4-FFF2-40B4-BE49-F238E27FC236}">
                <a16:creationId xmlns:a16="http://schemas.microsoft.com/office/drawing/2014/main" id="{0B5D3A08-C4F7-4AB9-A89B-C5E1A85B8F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64650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95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Kategórie 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779524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>
                <a:latin typeface="+mj-lt"/>
              </a:rPr>
              <a:t>O – ODBORNÝ VÝSTUP PUBLIKAČNEJ ČINNOSTI</a:t>
            </a:r>
          </a:p>
          <a:p>
            <a:r>
              <a:rPr lang="sk-SK" b="1" dirty="0">
                <a:latin typeface="+mj-lt"/>
              </a:rPr>
              <a:t>Prináša informácie založené najmä na výskume, ktoré využíva odborná komunita, nemá vedecko-objaviteľský charakter, ale jeho spracovanie si vyžaduje znalosti z príslušnej oblasti výskumu...</a:t>
            </a:r>
          </a:p>
          <a:p>
            <a:r>
              <a:rPr lang="sk-SK" dirty="0">
                <a:latin typeface="+mj-lt"/>
              </a:rPr>
              <a:t>O1 – </a:t>
            </a:r>
            <a:r>
              <a:rPr lang="sk-SK" b="1" dirty="0">
                <a:latin typeface="+mj-lt"/>
              </a:rPr>
              <a:t>odborný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celok</a:t>
            </a:r>
          </a:p>
          <a:p>
            <a:r>
              <a:rPr lang="sk-SK" dirty="0">
                <a:latin typeface="+mj-lt"/>
              </a:rPr>
              <a:t>O2 – </a:t>
            </a:r>
            <a:r>
              <a:rPr lang="sk-SK" b="1" dirty="0">
                <a:latin typeface="+mj-lt"/>
              </a:rPr>
              <a:t>odborný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časť editovanej knihy alebo zborníka</a:t>
            </a:r>
          </a:p>
          <a:p>
            <a:r>
              <a:rPr lang="sk-SK" dirty="0">
                <a:latin typeface="+mj-lt"/>
              </a:rPr>
              <a:t>O3 – </a:t>
            </a:r>
            <a:r>
              <a:rPr lang="sk-SK" b="1" dirty="0">
                <a:latin typeface="+mj-lt"/>
              </a:rPr>
              <a:t>odborný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z časopisu (nerecenzovaného!)</a:t>
            </a:r>
          </a:p>
          <a:p>
            <a:r>
              <a:rPr lang="sk-SK" b="1" dirty="0">
                <a:latin typeface="+mj-lt"/>
              </a:rPr>
              <a:t>Zdroj a bližšie informácie k jednotlivým kategóriám: </a:t>
            </a:r>
            <a:r>
              <a:rPr lang="sk-SK" dirty="0">
                <a:latin typeface="+mj-lt"/>
              </a:rPr>
              <a:t>http://cms.crepc.sk/Data/Sites/1/pdf/metodickepokyny/2022/vyhlaska397-2020.pdf</a:t>
            </a:r>
          </a:p>
          <a:p>
            <a:endParaRPr lang="sk-SK" b="1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81571C64-1376-46AA-AB7A-AFBA6EE9EC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36375" y="14874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73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8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Kategórie 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1838848"/>
            <a:ext cx="9905999" cy="3952353"/>
          </a:xfrm>
        </p:spPr>
        <p:txBody>
          <a:bodyPr>
            <a:normAutofit fontScale="85000" lnSpcReduction="20000"/>
          </a:bodyPr>
          <a:lstStyle/>
          <a:p>
            <a:r>
              <a:rPr lang="sk-SK" b="1" dirty="0">
                <a:latin typeface="+mj-lt"/>
              </a:rPr>
              <a:t>P – PEDAGOGICKÝ VÝSTUP PUBLIKAČNEJ ČINNOSTI</a:t>
            </a:r>
          </a:p>
          <a:p>
            <a:r>
              <a:rPr lang="sk-SK" b="1" dirty="0">
                <a:latin typeface="+mj-lt"/>
              </a:rPr>
              <a:t>Je určený na výchovno-vzdelávací proces, prezentuje systematizovaný súbor a výklad poznatkov, je predmetom recenzného konania, ak ide o vysokoškolskú učebnicu, má ISBN, ISSN, </a:t>
            </a:r>
            <a:r>
              <a:rPr lang="sk-SK" b="1" dirty="0" err="1">
                <a:latin typeface="+mj-lt"/>
              </a:rPr>
              <a:t>doi</a:t>
            </a:r>
            <a:r>
              <a:rPr lang="sk-SK" b="1" dirty="0">
                <a:latin typeface="+mj-lt"/>
              </a:rPr>
              <a:t> a pod...</a:t>
            </a:r>
          </a:p>
          <a:p>
            <a:r>
              <a:rPr lang="sk-SK" dirty="0">
                <a:latin typeface="+mj-lt"/>
              </a:rPr>
              <a:t>P1 – </a:t>
            </a:r>
            <a:r>
              <a:rPr lang="sk-SK" b="1" dirty="0">
                <a:latin typeface="+mj-lt"/>
              </a:rPr>
              <a:t>pedagogický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celok</a:t>
            </a:r>
          </a:p>
          <a:p>
            <a:r>
              <a:rPr lang="sk-SK" dirty="0">
                <a:latin typeface="+mj-lt"/>
              </a:rPr>
              <a:t>P2 – </a:t>
            </a:r>
            <a:r>
              <a:rPr lang="sk-SK" b="1" dirty="0">
                <a:latin typeface="+mj-lt"/>
              </a:rPr>
              <a:t>pedagogický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časť editovanej knihy alebo zborníka</a:t>
            </a:r>
          </a:p>
          <a:p>
            <a:r>
              <a:rPr lang="sk-SK" dirty="0">
                <a:latin typeface="+mj-lt"/>
              </a:rPr>
              <a:t>P3 – </a:t>
            </a:r>
            <a:r>
              <a:rPr lang="sk-SK" b="1" dirty="0">
                <a:latin typeface="+mj-lt"/>
              </a:rPr>
              <a:t>pedagogický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z časopisu</a:t>
            </a:r>
          </a:p>
          <a:p>
            <a:r>
              <a:rPr lang="sk-SK" b="1" dirty="0">
                <a:latin typeface="+mj-lt"/>
              </a:rPr>
              <a:t>Zdroj a bližšie informácie k jednotlivým kategóriám: </a:t>
            </a:r>
            <a:r>
              <a:rPr lang="sk-SK" dirty="0">
                <a:latin typeface="+mj-lt"/>
              </a:rPr>
              <a:t>http://cms.crepc.sk/Data/Sites/1/pdf/metodickepokyny/2022/vyhlaska397-2020.pdf</a:t>
            </a:r>
          </a:p>
          <a:p>
            <a:endParaRPr lang="sk-SK" dirty="0"/>
          </a:p>
        </p:txBody>
      </p:sp>
      <p:pic>
        <p:nvPicPr>
          <p:cNvPr id="5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0A4BBC8C-A4D8-4C80-80FA-1B357161A2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343104" y="4571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050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Nové Kategórie publikačnej činnosti</a:t>
            </a:r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895940"/>
          </a:xfrm>
        </p:spPr>
        <p:txBody>
          <a:bodyPr>
            <a:normAutofit fontScale="85000" lnSpcReduction="10000"/>
          </a:bodyPr>
          <a:lstStyle/>
          <a:p>
            <a:r>
              <a:rPr lang="sk-SK" b="1" dirty="0">
                <a:latin typeface="+mj-lt"/>
              </a:rPr>
              <a:t>U – UMELECKÝ VÝSTUP PUBLIKAČNEJ ČINNOSTI</a:t>
            </a:r>
          </a:p>
          <a:p>
            <a:r>
              <a:rPr lang="sk-SK" b="1" dirty="0">
                <a:latin typeface="+mj-lt"/>
              </a:rPr>
              <a:t>Ide o originálnu, dramatickú, hudobnú alebo o výtvarnú prácu, má ISBN, ISSN, </a:t>
            </a:r>
            <a:r>
              <a:rPr lang="sk-SK" b="1" dirty="0" err="1">
                <a:latin typeface="+mj-lt"/>
              </a:rPr>
              <a:t>doi</a:t>
            </a:r>
            <a:r>
              <a:rPr lang="sk-SK" b="1" dirty="0">
                <a:latin typeface="+mj-lt"/>
              </a:rPr>
              <a:t> alebo iné štandardné číslo pre príslušný typ výstupu.</a:t>
            </a:r>
          </a:p>
          <a:p>
            <a:r>
              <a:rPr lang="sk-SK" dirty="0">
                <a:latin typeface="+mj-lt"/>
              </a:rPr>
              <a:t>U1 – </a:t>
            </a:r>
            <a:r>
              <a:rPr lang="sk-SK" b="1" dirty="0">
                <a:latin typeface="+mj-lt"/>
              </a:rPr>
              <a:t>umelecký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celok</a:t>
            </a:r>
          </a:p>
          <a:p>
            <a:r>
              <a:rPr lang="sk-SK" dirty="0">
                <a:latin typeface="+mj-lt"/>
              </a:rPr>
              <a:t>U2 – </a:t>
            </a:r>
            <a:r>
              <a:rPr lang="sk-SK" b="1" dirty="0">
                <a:latin typeface="+mj-lt"/>
              </a:rPr>
              <a:t>umelecký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ako časť editovanej knihy alebo zborníka</a:t>
            </a:r>
          </a:p>
          <a:p>
            <a:r>
              <a:rPr lang="sk-SK" dirty="0">
                <a:latin typeface="+mj-lt"/>
              </a:rPr>
              <a:t>U3 – </a:t>
            </a:r>
            <a:r>
              <a:rPr lang="sk-SK" b="1" dirty="0">
                <a:latin typeface="+mj-lt"/>
              </a:rPr>
              <a:t>umelecký</a:t>
            </a:r>
            <a:r>
              <a:rPr lang="sk-SK" dirty="0">
                <a:latin typeface="+mj-lt"/>
              </a:rPr>
              <a:t> výstup publikačnej činnosti </a:t>
            </a:r>
            <a:r>
              <a:rPr lang="sk-SK" b="1" dirty="0">
                <a:latin typeface="+mj-lt"/>
              </a:rPr>
              <a:t>z časopisu</a:t>
            </a:r>
          </a:p>
          <a:p>
            <a:r>
              <a:rPr lang="sk-SK" b="1" dirty="0">
                <a:latin typeface="+mj-lt"/>
              </a:rPr>
              <a:t>Zdroj a bližšie informácie k jednotlivým kategóriám: </a:t>
            </a:r>
            <a:r>
              <a:rPr lang="sk-SK" dirty="0">
                <a:latin typeface="+mj-lt"/>
              </a:rPr>
              <a:t>http://cms.crepc.sk/Data/Sites/1/pdf/metodickepokyny/2022/vyhlaska397-2020.pdf</a:t>
            </a:r>
          </a:p>
          <a:p>
            <a:endParaRPr lang="sk-SK" dirty="0"/>
          </a:p>
        </p:txBody>
      </p:sp>
      <p:pic>
        <p:nvPicPr>
          <p:cNvPr id="4" name="Zaznamenaný zvuk">
            <a:hlinkClick r:id="" action="ppaction://media"/>
            <a:extLst>
              <a:ext uri="{FF2B5EF4-FFF2-40B4-BE49-F238E27FC236}">
                <a16:creationId xmlns:a16="http://schemas.microsoft.com/office/drawing/2014/main" id="{3B1A0904-4630-4763-A093-7674243AC1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35107" y="466119"/>
            <a:ext cx="487473" cy="487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822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71000">
        <p:fade/>
      </p:transition>
    </mc:Choice>
    <mc:Fallback xmlns="">
      <p:transition spd="med" advClick="0" advTm="7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bvod">
  <a:themeElements>
    <a:clrScheme name="Vlastné 2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ACCBF9"/>
      </a:hlink>
      <a:folHlink>
        <a:srgbClr val="3EBBF0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bvod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88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2000"/>
                <a:satMod val="150000"/>
                <a:lumMod val="1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14971C58-AB76-4A2A-B231-5F8CA03CF49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TM04033919[[fn=Obvod]]</Template>
  <TotalTime>3951</TotalTime>
  <Words>1919</Words>
  <Application>Microsoft Office PowerPoint</Application>
  <PresentationFormat>Širokouhlá</PresentationFormat>
  <Paragraphs>127</Paragraphs>
  <Slides>23</Slides>
  <Notes>0</Notes>
  <HiddenSlides>0</HiddenSlides>
  <MMClips>25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27" baseType="lpstr">
      <vt:lpstr>Arial</vt:lpstr>
      <vt:lpstr>Constantia</vt:lpstr>
      <vt:lpstr>Franklin Gothic Book</vt:lpstr>
      <vt:lpstr>Obvod</vt:lpstr>
      <vt:lpstr>Zmeny v evidencii  publikačnej a UMELECKEJ činnosti</vt:lpstr>
      <vt:lpstr>Evidencia publikačnej A UMELECKEJ činnosti od 1.2.2022 prebieha v súlade:</vt:lpstr>
      <vt:lpstr>Zmeny EPC a EUC od 1.2.2022</vt:lpstr>
      <vt:lpstr>Evidencia v praxi od 1.2.2022</vt:lpstr>
      <vt:lpstr>Prezentácia programu PowerPoint</vt:lpstr>
      <vt:lpstr>Nové Kategórie publikačnej činnosti</vt:lpstr>
      <vt:lpstr>NOVÉ Kategórie publikačnej činnosti</vt:lpstr>
      <vt:lpstr>Nové Kategórie publikačnej činnosti</vt:lpstr>
      <vt:lpstr>Nové Kategórie publikačnej činnosti</vt:lpstr>
      <vt:lpstr>Nové Kategórie publikačnej činnosti</vt:lpstr>
      <vt:lpstr>Staré vs nové Kategórie  STIERAJú sa rozdiely zahraničné vs domáce!</vt:lpstr>
      <vt:lpstr>Pôvodné vs nové Kategórie </vt:lpstr>
      <vt:lpstr>Pôvodné vs nové Kategórie </vt:lpstr>
      <vt:lpstr>Pôvodné vs nové Kategórie </vt:lpstr>
      <vt:lpstr>Kategórie evidencie ohlasu na výstup publikačnej činnosti</vt:lpstr>
      <vt:lpstr>Kategórie evidencie umeleckej činnosti</vt:lpstr>
      <vt:lpstr>Kategórie evidencie umeleckej činnosti</vt:lpstr>
      <vt:lpstr>Kategórie evidencie umeleckej činnosti</vt:lpstr>
      <vt:lpstr>Kategórie evidencie umeleckej činnosti</vt:lpstr>
      <vt:lpstr>Za ohlas na výstup umeleckej činnosti sa považuje verejne publikovaná a verejne dostupná:</vt:lpstr>
      <vt:lpstr>Kategórie evidencie ohlasu na výstup umeleckej činnosti</vt:lpstr>
      <vt:lpstr>DESATORO publikačnej činnosti </vt:lpstr>
      <vt:lpstr>Na záver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Zmeny v evidencii publikačnej činnosti</dc:title>
  <dc:creator>Darinka Obušekovie</dc:creator>
  <cp:lastModifiedBy>Darina Obušeková</cp:lastModifiedBy>
  <cp:revision>32</cp:revision>
  <dcterms:created xsi:type="dcterms:W3CDTF">2022-03-02T13:41:15Z</dcterms:created>
  <dcterms:modified xsi:type="dcterms:W3CDTF">2022-03-08T11:50:54Z</dcterms:modified>
</cp:coreProperties>
</file>